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8" r:id="rId2"/>
  </p:sldMasterIdLst>
  <p:sldIdLst>
    <p:sldId id="256" r:id="rId3"/>
    <p:sldId id="257" r:id="rId4"/>
    <p:sldId id="258" r:id="rId5"/>
    <p:sldId id="263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96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690"/>
  </p:normalViewPr>
  <p:slideViewPr>
    <p:cSldViewPr snapToGrid="0">
      <p:cViewPr varScale="1">
        <p:scale>
          <a:sx n="105" d="100"/>
          <a:sy n="105" d="100"/>
        </p:scale>
        <p:origin x="9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BA%20Computer%20Science\Year%203\Sem%20B\intro%20to%20ai\AI_project\char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BA%20Computer%20Science\Year%203\Sem%20B\intro%20to%20ai\AI_project\char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Compare heiuristic with 3 players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Sheet1!$N$12</c:f>
              <c:strCache>
                <c:ptCount val="1"/>
                <c:pt idx="0">
                  <c:v>complex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Sheet1!$O$11:$R$11</c:f>
              <c:strCache>
                <c:ptCount val="4"/>
                <c:pt idx="0">
                  <c:v>vs 2 offensive</c:v>
                </c:pt>
                <c:pt idx="1">
                  <c:v>vs 2 defensive</c:v>
                </c:pt>
                <c:pt idx="2">
                  <c:v>vs offensive, defensive</c:v>
                </c:pt>
                <c:pt idx="3">
                  <c:v>vs offensive, random</c:v>
                </c:pt>
              </c:strCache>
            </c:strRef>
          </c:cat>
          <c:val>
            <c:numRef>
              <c:f>Sheet1!$O$12:$R$12</c:f>
              <c:numCache>
                <c:formatCode>General</c:formatCode>
                <c:ptCount val="4"/>
                <c:pt idx="0">
                  <c:v>93</c:v>
                </c:pt>
                <c:pt idx="1">
                  <c:v>84</c:v>
                </c:pt>
                <c:pt idx="2">
                  <c:v>82</c:v>
                </c:pt>
                <c:pt idx="3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C6-4976-8B9A-FB84BB492DE3}"/>
            </c:ext>
          </c:extLst>
        </c:ser>
        <c:ser>
          <c:idx val="1"/>
          <c:order val="1"/>
          <c:tx>
            <c:strRef>
              <c:f>Sheet1!$N$13</c:f>
              <c:strCache>
                <c:ptCount val="1"/>
                <c:pt idx="0">
                  <c:v>only_best_opponent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Sheet1!$O$11:$R$11</c:f>
              <c:strCache>
                <c:ptCount val="4"/>
                <c:pt idx="0">
                  <c:v>vs 2 offensive</c:v>
                </c:pt>
                <c:pt idx="1">
                  <c:v>vs 2 defensive</c:v>
                </c:pt>
                <c:pt idx="2">
                  <c:v>vs offensive, defensive</c:v>
                </c:pt>
                <c:pt idx="3">
                  <c:v>vs offensive, random</c:v>
                </c:pt>
              </c:strCache>
            </c:strRef>
          </c:cat>
          <c:val>
            <c:numRef>
              <c:f>Sheet1!$O$13:$R$13</c:f>
              <c:numCache>
                <c:formatCode>General</c:formatCode>
                <c:ptCount val="4"/>
                <c:pt idx="0">
                  <c:v>90</c:v>
                </c:pt>
                <c:pt idx="1">
                  <c:v>76</c:v>
                </c:pt>
                <c:pt idx="2">
                  <c:v>74</c:v>
                </c:pt>
                <c:pt idx="3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C6-4976-8B9A-FB84BB492D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93409199"/>
        <c:axId val="1493417839"/>
      </c:barChart>
      <c:catAx>
        <c:axId val="1493409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417839"/>
        <c:crosses val="autoZero"/>
        <c:auto val="1"/>
        <c:lblAlgn val="ctr"/>
        <c:lblOffset val="100"/>
        <c:noMultiLvlLbl val="0"/>
      </c:catAx>
      <c:valAx>
        <c:axId val="1493417839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winning percentage (on 100 games)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409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Q-learning</a:t>
            </a:r>
            <a:r>
              <a:rPr lang="en-US" baseline="0"/>
              <a:t> agents perfromances as a function of training method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Sheet1!$I$4</c:f>
              <c:strCache>
                <c:ptCount val="1"/>
                <c:pt idx="0">
                  <c:v>rl trained with master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Sheet1!$J$3:$M$3</c:f>
              <c:strCache>
                <c:ptCount val="4"/>
                <c:pt idx="0">
                  <c:v>vs defensive</c:v>
                </c:pt>
                <c:pt idx="1">
                  <c:v>vs offensive</c:v>
                </c:pt>
                <c:pt idx="2">
                  <c:v>vs complex with depth 2</c:v>
                </c:pt>
                <c:pt idx="3">
                  <c:v>vs complex with depth 4</c:v>
                </c:pt>
              </c:strCache>
            </c:strRef>
          </c:cat>
          <c:val>
            <c:numRef>
              <c:f>Sheet1!$J$4:$M$4</c:f>
              <c:numCache>
                <c:formatCode>General</c:formatCode>
                <c:ptCount val="4"/>
                <c:pt idx="0">
                  <c:v>21.3</c:v>
                </c:pt>
                <c:pt idx="1">
                  <c:v>96</c:v>
                </c:pt>
                <c:pt idx="2">
                  <c:v>88.1</c:v>
                </c:pt>
                <c:pt idx="3">
                  <c:v>24.8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7F-4835-AEDF-4E83F01E6B07}"/>
            </c:ext>
          </c:extLst>
        </c:ser>
        <c:ser>
          <c:idx val="1"/>
          <c:order val="1"/>
          <c:tx>
            <c:strRef>
              <c:f>Sheet1!$I$5</c:f>
              <c:strCache>
                <c:ptCount val="1"/>
                <c:pt idx="0">
                  <c:v>rl trained without master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Sheet1!$J$3:$M$3</c:f>
              <c:strCache>
                <c:ptCount val="4"/>
                <c:pt idx="0">
                  <c:v>vs defensive</c:v>
                </c:pt>
                <c:pt idx="1">
                  <c:v>vs offensive</c:v>
                </c:pt>
                <c:pt idx="2">
                  <c:v>vs complex with depth 2</c:v>
                </c:pt>
                <c:pt idx="3">
                  <c:v>vs complex with depth 4</c:v>
                </c:pt>
              </c:strCache>
            </c:strRef>
          </c:cat>
          <c:val>
            <c:numRef>
              <c:f>Sheet1!$J$5:$M$5</c:f>
              <c:numCache>
                <c:formatCode>General</c:formatCode>
                <c:ptCount val="4"/>
                <c:pt idx="0">
                  <c:v>15.4</c:v>
                </c:pt>
                <c:pt idx="1">
                  <c:v>94.5</c:v>
                </c:pt>
                <c:pt idx="2">
                  <c:v>33.9</c:v>
                </c:pt>
                <c:pt idx="3">
                  <c:v>15.8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7F-4835-AEDF-4E83F01E6B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1404495"/>
        <c:axId val="1556551967"/>
      </c:barChart>
      <c:catAx>
        <c:axId val="251404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6551967"/>
        <c:crosses val="autoZero"/>
        <c:auto val="1"/>
        <c:lblAlgn val="ctr"/>
        <c:lblOffset val="100"/>
        <c:noMultiLvlLbl val="0"/>
      </c:catAx>
      <c:valAx>
        <c:axId val="1556551967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winning percentage over 1000 games</a:t>
                </a:r>
              </a:p>
            </c:rich>
          </c:tx>
          <c:layout>
            <c:manualLayout>
              <c:xMode val="edge"/>
              <c:yMode val="edge"/>
              <c:x val="1.9444444444444445E-2"/>
              <c:y val="0.111944444444444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14044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3467" y="952200"/>
            <a:ext cx="6203200" cy="24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4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68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077967"/>
            <a:ext cx="87680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712000" y="4092833"/>
            <a:ext cx="8768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1529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480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953467" y="2062944"/>
            <a:ext cx="17808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734419" y="2062944"/>
            <a:ext cx="85044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953467" y="713333"/>
            <a:ext cx="102852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4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4267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4267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4267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4267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4267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4267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4267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4267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953467" y="2966544"/>
            <a:ext cx="17808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734419" y="2966544"/>
            <a:ext cx="85044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953467" y="3870144"/>
            <a:ext cx="17808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734419" y="3870144"/>
            <a:ext cx="85044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953467" y="4773744"/>
            <a:ext cx="17808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734419" y="4773744"/>
            <a:ext cx="85044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5275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4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953467" y="1656600"/>
            <a:ext cx="10285200" cy="44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1219170" lvl="1" indent="-423323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8697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953467" y="855633"/>
            <a:ext cx="5142400" cy="14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953467" y="2064333"/>
            <a:ext cx="5142400" cy="18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953467" y="4599800"/>
            <a:ext cx="51424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en" sz="1333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lang="en" sz="1333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en" sz="1333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lang="en" sz="1333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en" sz="1333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lang="en" sz="1333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lang="en" sz="1333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 </a:t>
            </a:r>
            <a:r>
              <a:rPr lang="en" sz="1333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sz="1333" b="1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  <p:extLst>
      <p:ext uri="{BB962C8B-B14F-4D97-AF65-F5344CB8AC3E}">
        <p14:creationId xmlns:p14="http://schemas.microsoft.com/office/powerpoint/2010/main" val="4251533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3306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994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5756-0873-8B72-55F5-2C6602656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218E02-2C20-5A1C-B4A5-F1BFB6846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028BB-E173-5A56-E2D7-7FF331C99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C242-035C-7041-8E24-D59BDDFCE843}" type="datetimeFigureOut">
              <a:rPr lang="en-IL" smtClean="0"/>
              <a:t>09/12/2024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A74E8-307D-A5A2-F157-5ECCDC225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681C8-7ECF-30D7-03B5-5365789A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6B7C-1202-0642-82AF-37C359D8C8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786539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906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9556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3697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3467" y="2567800"/>
            <a:ext cx="10285200" cy="2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267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953467" y="935800"/>
            <a:ext cx="2713600" cy="1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667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72699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5350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4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953467" y="1656533"/>
            <a:ext cx="5350800" cy="44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6360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953467" y="2356933"/>
            <a:ext cx="5142400" cy="37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4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4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953461" y="1656533"/>
            <a:ext cx="51424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6096000" y="2356933"/>
            <a:ext cx="5142400" cy="37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6095995" y="1656533"/>
            <a:ext cx="51424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5325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4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6185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4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953467" y="1656600"/>
            <a:ext cx="10285200" cy="44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1219170" lvl="1" indent="-423323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384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953467" y="882967"/>
            <a:ext cx="10285200" cy="44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415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960000" y="489897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988733" y="1798333"/>
            <a:ext cx="6214800" cy="22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7600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960000" y="3047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61347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3467" y="1656600"/>
            <a:ext cx="10285200" cy="4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89318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16159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35F7D-86F4-DEBB-3145-30ED504D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578" y="1105991"/>
            <a:ext cx="5554716" cy="1882678"/>
          </a:xfrm>
        </p:spPr>
        <p:txBody>
          <a:bodyPr wrap="square" anchor="t">
            <a:normAutofit fontScale="90000"/>
          </a:bodyPr>
          <a:lstStyle/>
          <a:p>
            <a:pPr>
              <a:lnSpc>
                <a:spcPct val="105000"/>
              </a:lnSpc>
            </a:pPr>
            <a:r>
              <a:rPr lang="en-IL" sz="5600" dirty="0"/>
              <a:t>3D Multi-Player Connect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F3422-DB6F-3B07-3D71-CADD53A41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6642" y="3075710"/>
            <a:ext cx="5554716" cy="2925682"/>
          </a:xfrm>
        </p:spPr>
        <p:txBody>
          <a:bodyPr wrap="square" anchor="ctr">
            <a:norm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he-I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פרויקט סיום בקורס מבוא לבינה מלאכותית</a:t>
            </a:r>
            <a:endParaRPr lang="en-IL" sz="24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IL" dirty="0"/>
          </a:p>
          <a:p>
            <a:pPr>
              <a:spcAft>
                <a:spcPts val="600"/>
              </a:spcAft>
            </a:pPr>
            <a:r>
              <a:rPr lang="he-IL" dirty="0"/>
              <a:t>עבד אלרחמן נירוך,</a:t>
            </a:r>
          </a:p>
          <a:p>
            <a:pPr>
              <a:spcAft>
                <a:spcPts val="600"/>
              </a:spcAft>
            </a:pPr>
            <a:r>
              <a:rPr lang="he-IL" dirty="0"/>
              <a:t>איתמר שרם,</a:t>
            </a:r>
          </a:p>
          <a:p>
            <a:pPr>
              <a:spcAft>
                <a:spcPts val="600"/>
              </a:spcAft>
            </a:pPr>
            <a:r>
              <a:rPr lang="he-IL" dirty="0"/>
              <a:t>שלום בלוי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C400F-A680-B62B-CDEB-16087D95D9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89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 err="1"/>
              <a:t>מינמקס</a:t>
            </a:r>
            <a:r>
              <a:rPr lang="he-IL" dirty="0"/>
              <a:t> ואלפא בטא- תוצאות</a:t>
            </a:r>
            <a:endParaRPr lang="en-IL" dirty="0"/>
          </a:p>
        </p:txBody>
      </p:sp>
      <p:pic>
        <p:nvPicPr>
          <p:cNvPr id="5" name="Picture 4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F1121336-6E50-1D36-CAEA-7A322CC0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656" y="1645915"/>
            <a:ext cx="5556516" cy="4167387"/>
          </a:xfrm>
          <a:prstGeom prst="rect">
            <a:avLst/>
          </a:prstGeom>
        </p:spPr>
      </p:pic>
      <p:pic>
        <p:nvPicPr>
          <p:cNvPr id="7" name="Picture 6" descr="A graph with orange lines and white text&#10;&#10;Description automatically generated">
            <a:extLst>
              <a:ext uri="{FF2B5EF4-FFF2-40B4-BE49-F238E27FC236}">
                <a16:creationId xmlns:a16="http://schemas.microsoft.com/office/drawing/2014/main" id="{8B1784C5-FB4B-C972-D66C-295EE1A65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40" y="1645914"/>
            <a:ext cx="5556516" cy="416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63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 err="1"/>
              <a:t>מינמקס</a:t>
            </a:r>
            <a:r>
              <a:rPr lang="he-IL" dirty="0"/>
              <a:t> ואלפא בטא- תוצאות</a:t>
            </a:r>
            <a:endParaRPr lang="en-IL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E2334A1-38F1-E275-831A-7CC396D6E6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2998721"/>
              </p:ext>
            </p:extLst>
          </p:nvPr>
        </p:nvGraphicFramePr>
        <p:xfrm>
          <a:off x="271272" y="1536192"/>
          <a:ext cx="7620000" cy="4498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2F99D3-D6D5-1BCE-6E33-CF4E8318E249}"/>
              </a:ext>
            </a:extLst>
          </p:cNvPr>
          <p:cNvSpPr txBox="1"/>
          <p:nvPr/>
        </p:nvSpPr>
        <p:spPr>
          <a:xfrm>
            <a:off x="7726680" y="1837944"/>
            <a:ext cx="378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היוריסטית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only_best_opponent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10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סוכן </a:t>
            </a:r>
            <a:r>
              <a:rPr lang="en-US" dirty="0"/>
              <a:t>Q-learning</a:t>
            </a:r>
            <a:r>
              <a:rPr lang="he-IL" dirty="0"/>
              <a:t> - אימון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F99D3-D6D5-1BCE-6E33-CF4E8318E249}"/>
              </a:ext>
            </a:extLst>
          </p:cNvPr>
          <p:cNvSpPr txBox="1"/>
          <p:nvPr/>
        </p:nvSpPr>
        <p:spPr>
          <a:xfrm>
            <a:off x="7616952" y="2267712"/>
            <a:ext cx="3785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 algn="r" rtl="1">
              <a:buFontTx/>
              <a:buChar char="-"/>
            </a:pPr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בחירת יריב</a:t>
            </a:r>
          </a:p>
          <a:p>
            <a:pPr marL="285750" lvl="3" indent="-285750" algn="r" rtl="1">
              <a:buFontTx/>
              <a:buChar char="-"/>
            </a:pPr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צעדי הסוכן במהלך הלמידה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‪Premium Vector | Cute boy or young boxer dressed in sportswear training  with punching bag isolated on white background. Boxing workout, sports  activity for children. Colorful vector illustration in flat cartoon style.‬‏">
            <a:extLst>
              <a:ext uri="{FF2B5EF4-FFF2-40B4-BE49-F238E27FC236}">
                <a16:creationId xmlns:a16="http://schemas.microsoft.com/office/drawing/2014/main" id="{2DAD3209-259A-CD6C-31BE-A1B5A6BB6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73" y="1290178"/>
            <a:ext cx="3876181" cy="387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03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סוכן </a:t>
            </a:r>
            <a:r>
              <a:rPr lang="en-US" dirty="0"/>
              <a:t>Q-learning</a:t>
            </a:r>
            <a:r>
              <a:rPr lang="he-IL" dirty="0"/>
              <a:t> - אימון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3706DC-6C8B-B2E5-4A94-26224696EAC1}"/>
              </a:ext>
            </a:extLst>
          </p:cNvPr>
          <p:cNvSpPr txBox="1"/>
          <p:nvPr/>
        </p:nvSpPr>
        <p:spPr>
          <a:xfrm>
            <a:off x="7552944" y="1708142"/>
            <a:ext cx="3785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800" dirty="0">
                <a:latin typeface="Aptos" panose="020B0004020202020204" pitchFamily="34" charset="0"/>
                <a:cs typeface="Arial" panose="020B0604020202020204" pitchFamily="34" charset="0"/>
              </a:rPr>
              <a:t>פונקציית רווח</a:t>
            </a:r>
            <a:endParaRPr lang="en-US" sz="2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CE644-C8D0-2BBC-AD65-7B43BF869E52}"/>
              </a:ext>
            </a:extLst>
          </p:cNvPr>
          <p:cNvSpPr txBox="1"/>
          <p:nvPr/>
        </p:nvSpPr>
        <p:spPr>
          <a:xfrm>
            <a:off x="7470648" y="2875913"/>
            <a:ext cx="378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אם ניצחנו </a:t>
            </a:r>
            <a:r>
              <a:rPr lang="en-US" sz="1800" dirty="0">
                <a:latin typeface="Aptos" panose="020B0004020202020204" pitchFamily="34" charset="0"/>
                <a:cs typeface="Arial" panose="020B0604020202020204" pitchFamily="34" charset="0"/>
              </a:rPr>
              <a:t>+500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9B302C-1D4F-22B3-0BBC-579F002FB6BA}"/>
              </a:ext>
            </a:extLst>
          </p:cNvPr>
          <p:cNvSpPr txBox="1"/>
          <p:nvPr/>
        </p:nvSpPr>
        <p:spPr>
          <a:xfrm>
            <a:off x="6830568" y="3345168"/>
            <a:ext cx="442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אם הפסדנו </a:t>
            </a:r>
            <a:r>
              <a:rPr lang="en-US" sz="1800" dirty="0">
                <a:latin typeface="Aptos" panose="020B0004020202020204" pitchFamily="34" charset="0"/>
                <a:cs typeface="Arial" panose="020B0604020202020204" pitchFamily="34" charset="0"/>
              </a:rPr>
              <a:t>-500</a:t>
            </a:r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 ועוד מספר התורות ששוחקו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D13D0-1235-A181-3C81-81E80BA3D7C2}"/>
              </a:ext>
            </a:extLst>
          </p:cNvPr>
          <p:cNvSpPr txBox="1"/>
          <p:nvPr/>
        </p:nvSpPr>
        <p:spPr>
          <a:xfrm>
            <a:off x="6830568" y="3953369"/>
            <a:ext cx="442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highlight>
                  <a:srgbClr val="FFFF00"/>
                </a:highlight>
                <a:latin typeface="Aptos" panose="020B0004020202020204" pitchFamily="34" charset="0"/>
                <a:cs typeface="Arial" panose="020B0604020202020204" pitchFamily="34" charset="0"/>
              </a:rPr>
              <a:t>- אם תיקו 200(לא בטוח שנשים את זה במצגת!)</a:t>
            </a:r>
            <a:endParaRPr lang="en-US" sz="1800" dirty="0">
              <a:highlight>
                <a:srgbClr val="FFFF00"/>
              </a:highlight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106FB-F9DF-B1BF-7EAF-17AC3C11ECAD}"/>
              </a:ext>
            </a:extLst>
          </p:cNvPr>
          <p:cNvSpPr txBox="1"/>
          <p:nvPr/>
        </p:nvSpPr>
        <p:spPr>
          <a:xfrm>
            <a:off x="6830568" y="4607290"/>
            <a:ext cx="442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אחרת מינוס 1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‪Windfall Receipt Of Income Human Figure Drawing Drawing by Frank Ramspott -  Pixels‬‏">
            <a:extLst>
              <a:ext uri="{FF2B5EF4-FFF2-40B4-BE49-F238E27FC236}">
                <a16:creationId xmlns:a16="http://schemas.microsoft.com/office/drawing/2014/main" id="{61E99BC3-0552-2584-18FD-042738C44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36" y="1548809"/>
            <a:ext cx="4259389" cy="376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94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סוכן </a:t>
            </a:r>
            <a:r>
              <a:rPr lang="en-US" dirty="0"/>
              <a:t>Q-learning</a:t>
            </a:r>
            <a:r>
              <a:rPr lang="he-IL" dirty="0"/>
              <a:t> - אימון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7C7B0A-33A8-38C6-A329-B1F99C9B86BA}"/>
              </a:ext>
            </a:extLst>
          </p:cNvPr>
          <p:cNvSpPr txBox="1"/>
          <p:nvPr/>
        </p:nvSpPr>
        <p:spPr>
          <a:xfrm>
            <a:off x="7863840" y="1558790"/>
            <a:ext cx="3785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ייצוג הלוח</a:t>
            </a:r>
          </a:p>
          <a:p>
            <a:pPr marL="285750" indent="-285750" algn="r" rtl="1">
              <a:buFontTx/>
              <a:buChar char="-"/>
            </a:pPr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כמות הדיסקיות בכל עמודה</a:t>
            </a:r>
          </a:p>
          <a:p>
            <a:pPr marL="285750" indent="-285750" algn="r" rtl="1">
              <a:buFontTx/>
              <a:buChar char="-"/>
            </a:pPr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לכל כיוון, אורכי הרצפים הלא חסומים במשחק</a:t>
            </a:r>
          </a:p>
          <a:p>
            <a:pPr marL="285750" indent="-285750" algn="r" rtl="1">
              <a:buFontTx/>
              <a:buChar char="-"/>
            </a:pP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976DF0-E992-9168-83D6-991DA17A9AF6}"/>
              </a:ext>
            </a:extLst>
          </p:cNvPr>
          <p:cNvGrpSpPr/>
          <p:nvPr/>
        </p:nvGrpSpPr>
        <p:grpSpPr>
          <a:xfrm>
            <a:off x="542544" y="1558790"/>
            <a:ext cx="4563980" cy="2933962"/>
            <a:chOff x="542544" y="1962019"/>
            <a:chExt cx="4563980" cy="2933962"/>
          </a:xfrm>
        </p:grpSpPr>
        <p:pic>
          <p:nvPicPr>
            <p:cNvPr id="7170" name="Picture 2" descr="Horse Drawing Meme Generator - Imgflip">
              <a:extLst>
                <a:ext uri="{FF2B5EF4-FFF2-40B4-BE49-F238E27FC236}">
                  <a16:creationId xmlns:a16="http://schemas.microsoft.com/office/drawing/2014/main" id="{06E6686A-296C-1FB8-FA07-FCC3951EB8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6"/>
            <a:stretch/>
          </p:blipFill>
          <p:spPr bwMode="auto">
            <a:xfrm flipH="1">
              <a:off x="542544" y="1962019"/>
              <a:ext cx="4563980" cy="293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355B003-E906-2AE0-FEDE-ECE8D6330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5014" y="1962019"/>
              <a:ext cx="306711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53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סוכן </a:t>
            </a:r>
            <a:r>
              <a:rPr lang="en-US" dirty="0"/>
              <a:t>Q-learning</a:t>
            </a:r>
            <a:r>
              <a:rPr lang="he-IL" dirty="0"/>
              <a:t> - תוצאות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08E9F8-5D4E-12DD-26C4-0300834DD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" y="1402906"/>
            <a:ext cx="6607112" cy="49521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DDA33E-763A-FB23-68ED-6ECABDBBC42A}"/>
              </a:ext>
            </a:extLst>
          </p:cNvPr>
          <p:cNvSpPr txBox="1"/>
          <p:nvPr/>
        </p:nvSpPr>
        <p:spPr>
          <a:xfrm>
            <a:off x="7479792" y="1906648"/>
            <a:ext cx="42235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Tx/>
              <a:buChar char="-"/>
            </a:pPr>
            <a:r>
              <a:rPr lang="he-IL" sz="1600" dirty="0">
                <a:latin typeface="Aptos" panose="020B0004020202020204" pitchFamily="34" charset="0"/>
                <a:cs typeface="Arial" panose="020B0604020202020204" pitchFamily="34" charset="0"/>
              </a:rPr>
              <a:t>תחילת האימון כל המהלכים מבוצעים ע"י המאסטר</a:t>
            </a:r>
          </a:p>
          <a:p>
            <a:pPr marL="285750" indent="-285750" algn="r" rtl="1">
              <a:buFontTx/>
              <a:buChar char="-"/>
            </a:pPr>
            <a:r>
              <a:rPr lang="he-IL" sz="1600" dirty="0">
                <a:latin typeface="Aptos" panose="020B0004020202020204" pitchFamily="34" charset="0"/>
                <a:cs typeface="Arial" panose="020B0604020202020204" pitchFamily="34" charset="0"/>
              </a:rPr>
              <a:t>בעקבות הקטנת ה-</a:t>
            </a:r>
            <a:r>
              <a:rPr lang="en-US" sz="1600" dirty="0">
                <a:latin typeface="Aptos" panose="020B0004020202020204" pitchFamily="34" charset="0"/>
                <a:cs typeface="Arial" panose="020B0604020202020204" pitchFamily="34" charset="0"/>
              </a:rPr>
              <a:t>exploration rate</a:t>
            </a:r>
            <a:r>
              <a:rPr lang="he-IL" sz="1600" dirty="0">
                <a:latin typeface="Aptos" panose="020B0004020202020204" pitchFamily="34" charset="0"/>
                <a:cs typeface="Arial" panose="020B0604020202020204" pitchFamily="34" charset="0"/>
              </a:rPr>
              <a:t> , לאט </a:t>
            </a:r>
            <a:r>
              <a:rPr lang="he-IL" sz="1600" dirty="0" err="1">
                <a:latin typeface="Aptos" panose="020B0004020202020204" pitchFamily="34" charset="0"/>
                <a:cs typeface="Arial" panose="020B0604020202020204" pitchFamily="34" charset="0"/>
              </a:rPr>
              <a:t>לאט</a:t>
            </a:r>
            <a:r>
              <a:rPr lang="he-IL" sz="1600" dirty="0">
                <a:latin typeface="Aptos" panose="020B0004020202020204" pitchFamily="34" charset="0"/>
                <a:cs typeface="Arial" panose="020B0604020202020204" pitchFamily="34" charset="0"/>
              </a:rPr>
              <a:t> הסוכן מבצע מהלכים בעצמו, אך הטבלה אינה מעודכנת</a:t>
            </a:r>
          </a:p>
          <a:p>
            <a:pPr marL="285750" indent="-285750" algn="r" rtl="1">
              <a:buFontTx/>
              <a:buChar char="-"/>
            </a:pPr>
            <a:r>
              <a:rPr lang="he-IL" sz="1600" dirty="0">
                <a:latin typeface="Aptos" panose="020B0004020202020204" pitchFamily="34" charset="0"/>
                <a:cs typeface="Arial" panose="020B0604020202020204" pitchFamily="34" charset="0"/>
              </a:rPr>
              <a:t>הטבלה מתעדכנת והסוכן מצליח לנצח בהסתברות הולכת וגדלה</a:t>
            </a:r>
            <a:endParaRPr lang="en-US" sz="16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50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סוכן </a:t>
            </a:r>
            <a:r>
              <a:rPr lang="en-US" dirty="0"/>
              <a:t>Q-learning</a:t>
            </a:r>
            <a:r>
              <a:rPr lang="he-IL" dirty="0"/>
              <a:t> - תוצאות</a:t>
            </a:r>
            <a:endParaRPr lang="en-IL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3689A65-DBCA-91EF-B55E-46B608ADE5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7649634"/>
              </p:ext>
            </p:extLst>
          </p:nvPr>
        </p:nvGraphicFramePr>
        <p:xfrm>
          <a:off x="594360" y="1290179"/>
          <a:ext cx="6912864" cy="4828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B534B61-C816-C698-42DA-CA432285ABAE}"/>
              </a:ext>
            </a:extLst>
          </p:cNvPr>
          <p:cNvSpPr txBox="1"/>
          <p:nvPr/>
        </p:nvSpPr>
        <p:spPr>
          <a:xfrm>
            <a:off x="8809435" y="1889359"/>
            <a:ext cx="293708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1600" dirty="0">
                <a:latin typeface="Aptos" panose="020B0004020202020204" pitchFamily="34" charset="0"/>
                <a:cs typeface="Arial" panose="020B0604020202020204" pitchFamily="34" charset="0"/>
              </a:rPr>
              <a:t>- מול סוכנים שאינם טובים בחסימה</a:t>
            </a:r>
          </a:p>
          <a:p>
            <a:pPr algn="r" rtl="1"/>
            <a:r>
              <a:rPr lang="he-IL" sz="1600" dirty="0">
                <a:latin typeface="Aptos" panose="020B0004020202020204" pitchFamily="34" charset="0"/>
                <a:cs typeface="Arial" panose="020B0604020202020204" pitchFamily="34" charset="0"/>
              </a:rPr>
              <a:t>- מול סוכנים שטובים בחסימה</a:t>
            </a:r>
            <a:endParaRPr lang="en-US" sz="1600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algn="r" rt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450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סיכום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A0137-909B-4119-0488-F749E103F77E}"/>
              </a:ext>
            </a:extLst>
          </p:cNvPr>
          <p:cNvSpPr txBox="1"/>
          <p:nvPr/>
        </p:nvSpPr>
        <p:spPr>
          <a:xfrm>
            <a:off x="3083572" y="1889359"/>
            <a:ext cx="8662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buFontTx/>
              <a:buChar char="-"/>
            </a:pPr>
            <a:r>
              <a:rPr lang="he-IL" sz="1600" dirty="0">
                <a:latin typeface="Aptos" panose="020B0004020202020204" pitchFamily="34" charset="0"/>
                <a:cs typeface="Arial" panose="020B0604020202020204" pitchFamily="34" charset="0"/>
              </a:rPr>
              <a:t>במשחק מרובה משתתפים, ישנה חשיבות לבחירת היוריסטיקה שתשקף נכונה את המציאות</a:t>
            </a:r>
          </a:p>
          <a:p>
            <a:pPr marL="285750" indent="-285750" algn="r" rtl="1">
              <a:buFontTx/>
              <a:buChar char="-"/>
            </a:pPr>
            <a:r>
              <a:rPr lang="he-IL" sz="1600" dirty="0">
                <a:latin typeface="Aptos" panose="020B0004020202020204" pitchFamily="34" charset="0"/>
                <a:cs typeface="Arial" panose="020B0604020202020204" pitchFamily="34" charset="0"/>
              </a:rPr>
              <a:t>המשימה של לאמן סוכן </a:t>
            </a:r>
            <a:r>
              <a:rPr lang="en-US" sz="1600" dirty="0">
                <a:latin typeface="Aptos" panose="020B0004020202020204" pitchFamily="34" charset="0"/>
                <a:cs typeface="Arial" panose="020B0604020202020204" pitchFamily="34" charset="0"/>
              </a:rPr>
              <a:t>Q-learning</a:t>
            </a:r>
            <a:r>
              <a:rPr lang="he-IL" sz="1600" dirty="0">
                <a:latin typeface="Aptos" panose="020B0004020202020204" pitchFamily="34" charset="0"/>
                <a:cs typeface="Arial" panose="020B0604020202020204" pitchFamily="34" charset="0"/>
              </a:rPr>
              <a:t> היא משימה מורכבת, ויש פרמטרים רבים שצריך להתחשב בהם</a:t>
            </a:r>
          </a:p>
          <a:p>
            <a:pPr marL="285750" indent="-285750" algn="r" rtl="1">
              <a:buFontTx/>
              <a:buChar char="-"/>
            </a:pPr>
            <a:r>
              <a:rPr lang="he-IL" sz="1600" dirty="0">
                <a:latin typeface="Aptos" panose="020B0004020202020204" pitchFamily="34" charset="0"/>
                <a:cs typeface="Arial" panose="020B0604020202020204" pitchFamily="34" charset="0"/>
              </a:rPr>
              <a:t>סוכן האלפא בטא יחד עם </a:t>
            </a:r>
            <a:r>
              <a:rPr lang="he-IL" sz="1600" dirty="0" err="1">
                <a:latin typeface="Aptos" panose="020B0004020202020204" pitchFamily="34" charset="0"/>
                <a:cs typeface="Arial" panose="020B0604020202020204" pitchFamily="34" charset="0"/>
              </a:rPr>
              <a:t>היוריסטיקת</a:t>
            </a:r>
            <a:r>
              <a:rPr lang="he-IL" sz="1600" dirty="0">
                <a:latin typeface="Aptos" panose="020B0004020202020204" pitchFamily="34" charset="0"/>
                <a:cs typeface="Arial" panose="020B0604020202020204" pitchFamily="34" charset="0"/>
              </a:rPr>
              <a:t> ה-</a:t>
            </a:r>
            <a:r>
              <a:rPr lang="en-US" sz="1600" dirty="0">
                <a:latin typeface="Aptos" panose="020B0004020202020204" pitchFamily="34" charset="0"/>
                <a:cs typeface="Arial" panose="020B0604020202020204" pitchFamily="34" charset="0"/>
              </a:rPr>
              <a:t>complex</a:t>
            </a:r>
            <a:r>
              <a:rPr lang="he-IL" sz="1600" dirty="0">
                <a:latin typeface="Aptos" panose="020B0004020202020204" pitchFamily="34" charset="0"/>
                <a:cs typeface="Arial" panose="020B0604020202020204" pitchFamily="34" charset="0"/>
              </a:rPr>
              <a:t> הגיע לתוצאות טובות יותר מאשר סוכן ה-</a:t>
            </a:r>
            <a:r>
              <a:rPr lang="en-US" sz="1600" dirty="0">
                <a:latin typeface="Aptos" panose="020B0004020202020204" pitchFamily="34" charset="0"/>
                <a:cs typeface="Arial" panose="020B0604020202020204" pitchFamily="34" charset="0"/>
              </a:rPr>
              <a:t>Q-learning</a:t>
            </a:r>
            <a:r>
              <a:rPr lang="he-IL" sz="16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r" rtl="1">
              <a:buFontTx/>
              <a:buChar char="-"/>
            </a:pPr>
            <a:endParaRPr lang="he-IL" sz="1600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buFontTx/>
              <a:buChar char="-"/>
            </a:pPr>
            <a:endParaRPr lang="he-IL" sz="16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6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המשחק:</a:t>
            </a:r>
            <a:endParaRPr lang="en-IL" dirty="0"/>
          </a:p>
        </p:txBody>
      </p:sp>
      <p:pic>
        <p:nvPicPr>
          <p:cNvPr id="4" name="Picture 3" descr="Played 3-player 3D Connect Four for the first time today - a whole  different and much more complex game with three people. A player needing  only one more piece to win creates">
            <a:extLst>
              <a:ext uri="{FF2B5EF4-FFF2-40B4-BE49-F238E27FC236}">
                <a16:creationId xmlns:a16="http://schemas.microsoft.com/office/drawing/2014/main" id="{7FC899C1-1E35-478A-FE17-F64DC8945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88" y="1472184"/>
            <a:ext cx="4949952" cy="49499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FE5F11-39DB-E231-038A-DDCD1B925FDD}"/>
              </a:ext>
            </a:extLst>
          </p:cNvPr>
          <p:cNvSpPr txBox="1"/>
          <p:nvPr/>
        </p:nvSpPr>
        <p:spPr>
          <a:xfrm>
            <a:off x="7191429" y="1620800"/>
            <a:ext cx="41440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למשחק ארבע בשורה (המשחק המקורי) החוקים הבאים:</a:t>
            </a:r>
          </a:p>
          <a:p>
            <a:pPr marL="285750" indent="-285750" algn="r" rtl="1">
              <a:buFontTx/>
              <a:buChar char="-"/>
            </a:pPr>
            <a:r>
              <a:rPr lang="he-IL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לוח דו ממדי בגודל קבוע </a:t>
            </a:r>
            <a:r>
              <a:rPr lang="en-US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(6, 7)</a:t>
            </a:r>
            <a:endParaRPr lang="he-IL" sz="18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buFontTx/>
              <a:buChar char="-"/>
            </a:pPr>
            <a:r>
              <a:rPr lang="he-IL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שני שחקנים </a:t>
            </a:r>
          </a:p>
          <a:p>
            <a:pPr marL="285750" indent="-285750" algn="r" rtl="1">
              <a:buFontTx/>
              <a:buChar char="-"/>
            </a:pPr>
            <a:r>
              <a:rPr lang="he-IL" sz="1800" dirty="0">
                <a:cs typeface="Arial" panose="020B0604020202020204" pitchFamily="34" charset="0"/>
              </a:rPr>
              <a:t>מטרת כל שחקן להגיע ראשון לרצף של 4 בשורה, עמודה או אלכסון</a:t>
            </a:r>
          </a:p>
          <a:p>
            <a:pPr marL="285750" indent="-285750" algn="r" rtl="1">
              <a:buFontTx/>
              <a:buChar char="-"/>
            </a:pPr>
            <a:endParaRPr lang="he-IL" sz="18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buFontTx/>
              <a:buChar char="-"/>
            </a:pPr>
            <a:endParaRPr lang="he-IL" sz="18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buFontTx/>
              <a:buChar char="-"/>
            </a:pPr>
            <a:endParaRPr lang="he-IL" sz="1800" dirty="0">
              <a:cs typeface="Arial" panose="020B0604020202020204" pitchFamily="34" charset="0"/>
            </a:endParaRPr>
          </a:p>
          <a:p>
            <a:pPr marL="285750" indent="-285750" algn="r" rtl="1">
              <a:buFontTx/>
              <a:buChar char="-"/>
            </a:pPr>
            <a:endParaRPr lang="he-IL" sz="1800" dirty="0">
              <a:cs typeface="Arial" panose="020B0604020202020204" pitchFamily="34" charset="0"/>
            </a:endParaRPr>
          </a:p>
          <a:p>
            <a:pPr marL="285750" indent="-285750" algn="r" rtl="1">
              <a:buFontTx/>
              <a:buChar char="-"/>
            </a:pPr>
            <a:endParaRPr lang="he-IL" sz="1800" dirty="0">
              <a:cs typeface="Arial" panose="020B0604020202020204" pitchFamily="34" charset="0"/>
            </a:endParaRPr>
          </a:p>
          <a:p>
            <a:pPr marL="285750" indent="-285750" algn="r" rtl="1">
              <a:buFontTx/>
              <a:buChar char="-"/>
            </a:pPr>
            <a:endParaRPr lang="he-IL" sz="1800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106FE1-69DA-CFCF-46AD-B8196C09AB37}"/>
              </a:ext>
            </a:extLst>
          </p:cNvPr>
          <p:cNvSpPr txBox="1"/>
          <p:nvPr/>
        </p:nvSpPr>
        <p:spPr>
          <a:xfrm>
            <a:off x="6495544" y="3828288"/>
            <a:ext cx="48399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ea typeface="Aptos" panose="020B0004020202020204" pitchFamily="34" charset="0"/>
                <a:cs typeface="Arial" panose="020B0604020202020204" pitchFamily="34" charset="0"/>
              </a:rPr>
              <a:t>במשחק שלנו </a:t>
            </a:r>
            <a:r>
              <a:rPr lang="en-US" sz="1800" dirty="0">
                <a:ea typeface="Aptos" panose="020B0004020202020204" pitchFamily="34" charset="0"/>
                <a:cs typeface="Arial" panose="020B0604020202020204" pitchFamily="34" charset="0"/>
              </a:rPr>
              <a:t>(3D Multi-Player Connect 4)</a:t>
            </a:r>
            <a:r>
              <a:rPr lang="he-IL" sz="1800" dirty="0">
                <a:ea typeface="Aptos" panose="020B0004020202020204" pitchFamily="34" charset="0"/>
                <a:cs typeface="Arial" panose="020B0604020202020204" pitchFamily="34" charset="0"/>
              </a:rPr>
              <a:t> השינויים הבאים:</a:t>
            </a:r>
          </a:p>
          <a:p>
            <a:pPr marL="285750" indent="-285750" algn="r" rtl="1">
              <a:buFontTx/>
              <a:buChar char="-"/>
            </a:pPr>
            <a:r>
              <a:rPr lang="he-IL" sz="1800" dirty="0">
                <a:ea typeface="Aptos" panose="020B0004020202020204" pitchFamily="34" charset="0"/>
                <a:cs typeface="Arial" panose="020B0604020202020204" pitchFamily="34" charset="0"/>
              </a:rPr>
              <a:t>לוח המשחק יכול להיות מאותחל בגודל תלת ממדי משתנה. </a:t>
            </a:r>
          </a:p>
          <a:p>
            <a:pPr marL="285750" indent="-285750" algn="r" rtl="1">
              <a:buFontTx/>
              <a:buChar char="-"/>
            </a:pPr>
            <a:r>
              <a:rPr lang="he-IL" sz="1800" dirty="0">
                <a:ea typeface="Aptos" panose="020B0004020202020204" pitchFamily="34" charset="0"/>
                <a:cs typeface="Arial" panose="020B0604020202020204" pitchFamily="34" charset="0"/>
              </a:rPr>
              <a:t>את רצף הניצחון אפשר לאתחל בכל גודל שאינו חורג מגבולות הלוח</a:t>
            </a:r>
          </a:p>
          <a:p>
            <a:pPr marL="285750" indent="-285750" algn="r" rtl="1">
              <a:buFontTx/>
              <a:buChar char="-"/>
            </a:pPr>
            <a:r>
              <a:rPr lang="he-IL" sz="1800" dirty="0">
                <a:ea typeface="Aptos" panose="020B0004020202020204" pitchFamily="34" charset="0"/>
                <a:cs typeface="Arial" panose="020B0604020202020204" pitchFamily="34" charset="0"/>
              </a:rPr>
              <a:t>יכולים להיות יותר משני שחקנים</a:t>
            </a:r>
            <a:endParaRPr lang="en-US" sz="1800" dirty="0"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11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אתגרים</a:t>
            </a:r>
            <a:endParaRPr lang="en-IL" dirty="0"/>
          </a:p>
        </p:txBody>
      </p:sp>
      <p:pic>
        <p:nvPicPr>
          <p:cNvPr id="1026" name="Picture 2" descr="Challenge Illustration with Businessman Running to the Top and Overcoming  Obstacle for Landing Page in Flat Cartoon Hand Drawn Templates 20535094  Vector Art at Vecteezy">
            <a:extLst>
              <a:ext uri="{FF2B5EF4-FFF2-40B4-BE49-F238E27FC236}">
                <a16:creationId xmlns:a16="http://schemas.microsoft.com/office/drawing/2014/main" id="{CDF3FC7C-B996-B2A5-201B-80886760D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46" y="1636905"/>
            <a:ext cx="5308058" cy="373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91F60B-1E02-CF26-59E1-ADB60B73B6CA}"/>
              </a:ext>
            </a:extLst>
          </p:cNvPr>
          <p:cNvSpPr txBox="1"/>
          <p:nvPr/>
        </p:nvSpPr>
        <p:spPr>
          <a:xfrm>
            <a:off x="5943600" y="1837944"/>
            <a:ext cx="556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- </a:t>
            </a:r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מרחב מצבים גדל באופן </a:t>
            </a:r>
            <a:r>
              <a:rPr lang="he-IL" sz="1800" dirty="0" err="1">
                <a:latin typeface="Aptos" panose="020B0004020202020204" pitchFamily="34" charset="0"/>
                <a:cs typeface="Arial" panose="020B0604020202020204" pitchFamily="34" charset="0"/>
              </a:rPr>
              <a:t>אקספוננציאלי</a:t>
            </a:r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 ביחס לממדי הלוח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FF9961-AE1F-F34E-8D47-86CB8B51E37F}"/>
              </a:ext>
            </a:extLst>
          </p:cNvPr>
          <p:cNvSpPr txBox="1"/>
          <p:nvPr/>
        </p:nvSpPr>
        <p:spPr>
          <a:xfrm>
            <a:off x="5943600" y="2349112"/>
            <a:ext cx="5568696" cy="672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e-IL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במשחק מרובה משתתפים, כל שחקן צריך להתחשב בפעולותיהם של כלל יריביו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79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עבודות קודמות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1F60B-1E02-CF26-59E1-ADB60B73B6CA}"/>
              </a:ext>
            </a:extLst>
          </p:cNvPr>
          <p:cNvSpPr txBox="1"/>
          <p:nvPr/>
        </p:nvSpPr>
        <p:spPr>
          <a:xfrm>
            <a:off x="5943600" y="1837944"/>
            <a:ext cx="556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פתרון ארבע בשורה באמצעות </a:t>
            </a:r>
            <a:r>
              <a:rPr lang="he-IL" sz="1800" dirty="0" err="1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מינמקס</a:t>
            </a:r>
            <a:endParaRPr lang="en-US" sz="18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FF9961-AE1F-F34E-8D47-86CB8B51E37F}"/>
              </a:ext>
            </a:extLst>
          </p:cNvPr>
          <p:cNvSpPr txBox="1"/>
          <p:nvPr/>
        </p:nvSpPr>
        <p:spPr>
          <a:xfrm>
            <a:off x="5943600" y="2349112"/>
            <a:ext cx="5568696" cy="376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e-IL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פתרון ארבע בשורה באמצעות 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Reinforcement learning</a:t>
            </a:r>
          </a:p>
        </p:txBody>
      </p:sp>
      <p:pic>
        <p:nvPicPr>
          <p:cNvPr id="5122" name="Picture 2" descr="Pharmaceutical Humor | Funny Pharm: Write the Cartoon Caption &amp; Win: April  1 | Pharmaceutical Manufacturing | Pharma Manufacturing">
            <a:extLst>
              <a:ext uri="{FF2B5EF4-FFF2-40B4-BE49-F238E27FC236}">
                <a16:creationId xmlns:a16="http://schemas.microsoft.com/office/drawing/2014/main" id="{14479F8D-7786-0BFD-CFE0-80B81046F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6" r="14502"/>
          <a:stretch/>
        </p:blipFill>
        <p:spPr bwMode="auto">
          <a:xfrm>
            <a:off x="396240" y="1745036"/>
            <a:ext cx="5263896" cy="389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5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סוכנים</a:t>
            </a:r>
            <a:endParaRPr lang="en-IL" dirty="0"/>
          </a:p>
        </p:txBody>
      </p:sp>
      <p:pic>
        <p:nvPicPr>
          <p:cNvPr id="2050" name="Picture 2" descr="‪ArtStation - Secret agent‬‏">
            <a:extLst>
              <a:ext uri="{FF2B5EF4-FFF2-40B4-BE49-F238E27FC236}">
                <a16:creationId xmlns:a16="http://schemas.microsoft.com/office/drawing/2014/main" id="{C4DE2378-30F8-0CEB-ADE9-34985ACE7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01" y="749578"/>
            <a:ext cx="5494813" cy="233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1BEF9E-834E-94C2-32EF-640F32DCE34A}"/>
              </a:ext>
            </a:extLst>
          </p:cNvPr>
          <p:cNvSpPr txBox="1"/>
          <p:nvPr/>
        </p:nvSpPr>
        <p:spPr>
          <a:xfrm>
            <a:off x="9098280" y="1837944"/>
            <a:ext cx="241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סוכן </a:t>
            </a:r>
            <a:r>
              <a:rPr lang="he-IL" sz="1800" dirty="0" err="1">
                <a:latin typeface="Aptos" panose="020B0004020202020204" pitchFamily="34" charset="0"/>
                <a:cs typeface="Arial" panose="020B0604020202020204" pitchFamily="34" charset="0"/>
              </a:rPr>
              <a:t>מינמקס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3D9893-B632-C91C-7372-A3E364B215DA}"/>
              </a:ext>
            </a:extLst>
          </p:cNvPr>
          <p:cNvSpPr txBox="1"/>
          <p:nvPr/>
        </p:nvSpPr>
        <p:spPr>
          <a:xfrm>
            <a:off x="9098280" y="2484120"/>
            <a:ext cx="241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סוכן אלפא בטא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C9DC5-FC56-6CF0-5406-0B926F81AF89}"/>
              </a:ext>
            </a:extLst>
          </p:cNvPr>
          <p:cNvSpPr txBox="1"/>
          <p:nvPr/>
        </p:nvSpPr>
        <p:spPr>
          <a:xfrm>
            <a:off x="9098280" y="3081679"/>
            <a:ext cx="241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סוכן </a:t>
            </a:r>
            <a:r>
              <a:rPr lang="en-US" sz="1800" dirty="0">
                <a:latin typeface="Aptos" panose="020B0004020202020204" pitchFamily="34" charset="0"/>
                <a:cs typeface="Arial" panose="020B0604020202020204" pitchFamily="34" charset="0"/>
              </a:rPr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355923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 err="1"/>
              <a:t>מינמקס</a:t>
            </a:r>
            <a:r>
              <a:rPr lang="he-IL" dirty="0"/>
              <a:t> ואלפא בטא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BEF9E-834E-94C2-32EF-640F32DCE34A}"/>
              </a:ext>
            </a:extLst>
          </p:cNvPr>
          <p:cNvSpPr txBox="1"/>
          <p:nvPr/>
        </p:nvSpPr>
        <p:spPr>
          <a:xfrm>
            <a:off x="7726680" y="1837944"/>
            <a:ext cx="378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הרחבה עבור משחק מרובה משתתפים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group of pink and green circles&#10;&#10;Description automatically generated">
            <a:extLst>
              <a:ext uri="{FF2B5EF4-FFF2-40B4-BE49-F238E27FC236}">
                <a16:creationId xmlns:a16="http://schemas.microsoft.com/office/drawing/2014/main" id="{841C0C98-B2EC-CD45-4048-7D08058F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89" y="1629984"/>
            <a:ext cx="6532611" cy="43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34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 err="1"/>
              <a:t>מינמקס</a:t>
            </a:r>
            <a:r>
              <a:rPr lang="he-IL" dirty="0"/>
              <a:t> ואלפא בטא- היוריסטיקה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D9893-B632-C91C-7372-A3E364B215DA}"/>
              </a:ext>
            </a:extLst>
          </p:cNvPr>
          <p:cNvSpPr txBox="1"/>
          <p:nvPr/>
        </p:nvSpPr>
        <p:spPr>
          <a:xfrm>
            <a:off x="7571232" y="1780032"/>
            <a:ext cx="3813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800" dirty="0" err="1">
                <a:latin typeface="Aptos" panose="020B0004020202020204" pitchFamily="34" charset="0"/>
                <a:cs typeface="Arial" panose="020B0604020202020204" pitchFamily="34" charset="0"/>
              </a:rPr>
              <a:t>היוריסטיקת</a:t>
            </a:r>
            <a:r>
              <a:rPr lang="he-IL" sz="28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ptos" panose="020B0004020202020204" pitchFamily="34" charset="0"/>
                <a:cs typeface="Arial" panose="020B0604020202020204" pitchFamily="34" charset="0"/>
              </a:rPr>
              <a:t>complex</a:t>
            </a:r>
            <a:r>
              <a:rPr lang="he-IL" sz="2800" dirty="0">
                <a:latin typeface="Aptos" panose="020B0004020202020204" pitchFamily="34" charset="0"/>
                <a:cs typeface="Arial" panose="020B0604020202020204" pitchFamily="34" charset="0"/>
              </a:rPr>
              <a:t>:</a:t>
            </a:r>
            <a:endParaRPr lang="en-US" sz="2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9A0E9-57A6-0355-67C4-6346B07A0140}"/>
              </a:ext>
            </a:extLst>
          </p:cNvPr>
          <p:cNvSpPr txBox="1"/>
          <p:nvPr/>
        </p:nvSpPr>
        <p:spPr>
          <a:xfrm>
            <a:off x="9040368" y="2639217"/>
            <a:ext cx="2414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עבור כל שחקן, מציאת הרצף הארוך ביותר, שאינו חסום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B8D81-A939-0FE9-8DE0-57D10807E977}"/>
              </a:ext>
            </a:extLst>
          </p:cNvPr>
          <p:cNvSpPr txBox="1"/>
          <p:nvPr/>
        </p:nvSpPr>
        <p:spPr>
          <a:xfrm>
            <a:off x="8860536" y="3562547"/>
            <a:ext cx="259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רצפים ארוכים יותר מקבלים חשיבות גדולה יותר( מרחק </a:t>
            </a:r>
            <a:r>
              <a:rPr lang="he-IL" sz="1800" dirty="0" err="1">
                <a:latin typeface="Aptos" panose="020B0004020202020204" pitchFamily="34" charset="0"/>
                <a:cs typeface="Arial" panose="020B0604020202020204" pitchFamily="34" charset="0"/>
              </a:rPr>
              <a:t>אקספוננציאלי</a:t>
            </a:r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)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5EA91-E8B2-187C-3EEB-0DD583639AD8}"/>
              </a:ext>
            </a:extLst>
          </p:cNvPr>
          <p:cNvSpPr txBox="1"/>
          <p:nvPr/>
        </p:nvSpPr>
        <p:spPr>
          <a:xfrm>
            <a:off x="8860536" y="4514065"/>
            <a:ext cx="259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ספירת כמות הרצפים מהרצף הארוך ביותר (ושקלולם בנפרד)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C2DD2F-0081-25CC-9321-5347275DDB1D}"/>
              </a:ext>
            </a:extLst>
          </p:cNvPr>
          <p:cNvGrpSpPr/>
          <p:nvPr/>
        </p:nvGrpSpPr>
        <p:grpSpPr>
          <a:xfrm>
            <a:off x="597278" y="1290179"/>
            <a:ext cx="4900872" cy="5323634"/>
            <a:chOff x="414398" y="1357270"/>
            <a:chExt cx="4900872" cy="5323634"/>
          </a:xfrm>
        </p:grpSpPr>
        <p:pic>
          <p:nvPicPr>
            <p:cNvPr id="3074" name="Picture 2" descr="It's Complicated, but we love! Art Print">
              <a:extLst>
                <a:ext uri="{FF2B5EF4-FFF2-40B4-BE49-F238E27FC236}">
                  <a16:creationId xmlns:a16="http://schemas.microsoft.com/office/drawing/2014/main" id="{36AB95AC-873C-699B-CB8A-53F48F6625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98" y="1780032"/>
              <a:ext cx="4900872" cy="4900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‪Its Complicated Stock Illustrations – 1,025 Its Complicated Stock  Illustrations, Vectors &amp; Clipart - Dreamstime‬‏">
              <a:extLst>
                <a:ext uri="{FF2B5EF4-FFF2-40B4-BE49-F238E27FC236}">
                  <a16:creationId xmlns:a16="http://schemas.microsoft.com/office/drawing/2014/main" id="{7818294E-F732-C77A-B9FA-64E35615A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4" b="89418" l="4120" r="94757">
                          <a14:foregroundMark x1="86142" y1="37566" x2="87266" y2="31217"/>
                          <a14:foregroundMark x1="92135" y1="34921" x2="95131" y2="43386"/>
                          <a14:foregroundMark x1="7865" y1="51852" x2="9738" y2="64021"/>
                          <a14:foregroundMark x1="4120" y1="52910" x2="4120" y2="671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91638">
              <a:off x="1170203" y="1357270"/>
              <a:ext cx="3020614" cy="2138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4A1E682-3C46-0477-7DA1-DCB1B8C31423}"/>
              </a:ext>
            </a:extLst>
          </p:cNvPr>
          <p:cNvSpPr txBox="1"/>
          <p:nvPr/>
        </p:nvSpPr>
        <p:spPr>
          <a:xfrm>
            <a:off x="8311896" y="5465583"/>
            <a:ext cx="314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החסרת ממוצע הרצפים המקסימליים של היריבים מהרצף המקסימלי של הסוכן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43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 err="1"/>
              <a:t>מינמקס</a:t>
            </a:r>
            <a:r>
              <a:rPr lang="he-IL" dirty="0"/>
              <a:t> ואלפא בטא- תוצאות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BEF9E-834E-94C2-32EF-640F32DCE34A}"/>
              </a:ext>
            </a:extLst>
          </p:cNvPr>
          <p:cNvSpPr txBox="1"/>
          <p:nvPr/>
        </p:nvSpPr>
        <p:spPr>
          <a:xfrm>
            <a:off x="7726680" y="1837944"/>
            <a:ext cx="378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שחקני </a:t>
            </a:r>
            <a:r>
              <a:rPr lang="en-US" sz="1800" dirty="0">
                <a:latin typeface="Aptos" panose="020B0004020202020204" pitchFamily="34" charset="0"/>
                <a:cs typeface="Arial" panose="020B0604020202020204" pitchFamily="34" charset="0"/>
              </a:rPr>
              <a:t>baseline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89280-13EA-1D14-D66C-665E55C16224}"/>
              </a:ext>
            </a:extLst>
          </p:cNvPr>
          <p:cNvSpPr txBox="1"/>
          <p:nvPr/>
        </p:nvSpPr>
        <p:spPr>
          <a:xfrm>
            <a:off x="7726680" y="2755041"/>
            <a:ext cx="3785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אפשרות לביצוע פעולה </a:t>
            </a:r>
            <a:r>
              <a:rPr lang="he-IL" sz="1800" dirty="0" err="1">
                <a:latin typeface="Aptos" panose="020B0004020202020204" pitchFamily="34" charset="0"/>
                <a:cs typeface="Arial" panose="020B0604020202020204" pitchFamily="34" charset="0"/>
              </a:rPr>
              <a:t>רנדומית</a:t>
            </a:r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 בהסתברות מסוימת 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Measuring Results Cartoon Drawing Continuous Observation Stock Vector  (Royalty Free) 2193771305 | Shutterstock">
            <a:extLst>
              <a:ext uri="{FF2B5EF4-FFF2-40B4-BE49-F238E27FC236}">
                <a16:creationId xmlns:a16="http://schemas.microsoft.com/office/drawing/2014/main" id="{23661327-9EF4-ECD7-BD84-D5ABB287E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5"/>
          <a:stretch/>
        </p:blipFill>
        <p:spPr bwMode="auto">
          <a:xfrm>
            <a:off x="474346" y="1451286"/>
            <a:ext cx="3990975" cy="245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6C3AAA-F4A3-1DE0-D2E9-F292F74F2AB3}"/>
              </a:ext>
            </a:extLst>
          </p:cNvPr>
          <p:cNvSpPr txBox="1"/>
          <p:nvPr/>
        </p:nvSpPr>
        <p:spPr>
          <a:xfrm>
            <a:off x="7726680" y="2310298"/>
            <a:ext cx="378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השוואה לעבודות קודמות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90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 err="1"/>
              <a:t>מינמקס</a:t>
            </a:r>
            <a:r>
              <a:rPr lang="he-IL" dirty="0"/>
              <a:t> ואלפא בטא- תוצאות</a:t>
            </a:r>
            <a:endParaRPr lang="en-IL" dirty="0"/>
          </a:p>
        </p:txBody>
      </p:sp>
      <p:pic>
        <p:nvPicPr>
          <p:cNvPr id="4" name="Picture 3" descr="A graph of a performance&#10;&#10;Description automatically generated with medium confidence">
            <a:extLst>
              <a:ext uri="{FF2B5EF4-FFF2-40B4-BE49-F238E27FC236}">
                <a16:creationId xmlns:a16="http://schemas.microsoft.com/office/drawing/2014/main" id="{3B4EA3C2-4F2C-1E1F-B6EF-2683127C6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381" y="1464564"/>
            <a:ext cx="6507237" cy="4879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1146850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 Artificial Intelligence by Slidesgo</Template>
  <TotalTime>313</TotalTime>
  <Words>425</Words>
  <Application>Microsoft Office PowerPoint</Application>
  <PresentationFormat>Widescreen</PresentationFormat>
  <Paragraphs>73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Aptos</vt:lpstr>
      <vt:lpstr>Arial</vt:lpstr>
      <vt:lpstr>Bebas Neue</vt:lpstr>
      <vt:lpstr>Gantari</vt:lpstr>
      <vt:lpstr>Golos Text</vt:lpstr>
      <vt:lpstr>Golos Text Medium</vt:lpstr>
      <vt:lpstr>Proxima Nova</vt:lpstr>
      <vt:lpstr>Artificial Intelligence by Slidesgo</vt:lpstr>
      <vt:lpstr>Slidesgo Final Pages</vt:lpstr>
      <vt:lpstr>3D Multi-Player Connect 4</vt:lpstr>
      <vt:lpstr>המשחק:</vt:lpstr>
      <vt:lpstr>אתגרים</vt:lpstr>
      <vt:lpstr>עבודות קודמות</vt:lpstr>
      <vt:lpstr>סוכנים</vt:lpstr>
      <vt:lpstr>מינמקס ואלפא בטא</vt:lpstr>
      <vt:lpstr>מינמקס ואלפא בטא- היוריסטיקה</vt:lpstr>
      <vt:lpstr>מינמקס ואלפא בטא- תוצאות</vt:lpstr>
      <vt:lpstr>מינמקס ואלפא בטא- תוצאות</vt:lpstr>
      <vt:lpstr>מינמקס ואלפא בטא- תוצאות</vt:lpstr>
      <vt:lpstr>מינמקס ואלפא בטא- תוצאות</vt:lpstr>
      <vt:lpstr>סוכן Q-learning - אימון</vt:lpstr>
      <vt:lpstr>סוכן Q-learning - אימון</vt:lpstr>
      <vt:lpstr>סוכן Q-learning - אימון</vt:lpstr>
      <vt:lpstr>סוכן Q-learning - תוצאות</vt:lpstr>
      <vt:lpstr>סוכן Q-learning - תוצאות</vt:lpstr>
      <vt:lpstr>סיכום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Abed El Rahman Nairoukh</dc:creator>
  <cp:lastModifiedBy>Shrem, Itamar</cp:lastModifiedBy>
  <cp:revision>7</cp:revision>
  <dcterms:created xsi:type="dcterms:W3CDTF">2024-09-11T10:19:52Z</dcterms:created>
  <dcterms:modified xsi:type="dcterms:W3CDTF">2024-09-12T18:16:08Z</dcterms:modified>
</cp:coreProperties>
</file>